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1539" r:id="rId2"/>
    <p:sldId id="1970" r:id="rId3"/>
    <p:sldId id="1944" r:id="rId4"/>
    <p:sldId id="2014" r:id="rId5"/>
    <p:sldId id="2015" r:id="rId6"/>
    <p:sldId id="2016" r:id="rId7"/>
    <p:sldId id="2017" r:id="rId8"/>
    <p:sldId id="2018" r:id="rId9"/>
    <p:sldId id="2019" r:id="rId10"/>
    <p:sldId id="2020" r:id="rId11"/>
    <p:sldId id="2021" r:id="rId12"/>
    <p:sldId id="2022" r:id="rId13"/>
    <p:sldId id="2023" r:id="rId14"/>
    <p:sldId id="2024" r:id="rId15"/>
    <p:sldId id="2025" r:id="rId16"/>
    <p:sldId id="2026" r:id="rId17"/>
    <p:sldId id="2027" r:id="rId18"/>
    <p:sldId id="2028" r:id="rId19"/>
    <p:sldId id="2029" r:id="rId20"/>
    <p:sldId id="2030" r:id="rId21"/>
    <p:sldId id="2031" r:id="rId22"/>
    <p:sldId id="2032" r:id="rId23"/>
    <p:sldId id="2033" r:id="rId24"/>
    <p:sldId id="2034" r:id="rId25"/>
    <p:sldId id="2036" r:id="rId26"/>
    <p:sldId id="2035" r:id="rId27"/>
    <p:sldId id="2037" r:id="rId28"/>
    <p:sldId id="1972" r:id="rId29"/>
    <p:sldId id="1937" r:id="rId30"/>
  </p:sldIdLst>
  <p:sldSz cx="9144000" cy="6858000" type="screen4x3"/>
  <p:notesSz cx="7010400" cy="9296400"/>
  <p:defaultTextStyle>
    <a:defPPr>
      <a:defRPr lang="el-GR"/>
    </a:defPPr>
    <a:lvl1pPr algn="l" rtl="0" fontAlgn="base">
      <a:spcBef>
        <a:spcPct val="0"/>
      </a:spcBef>
      <a:spcAft>
        <a:spcPct val="0"/>
      </a:spcAft>
      <a:defRPr sz="3600" b="1" kern="1200">
        <a:solidFill>
          <a:schemeClr val="tx2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b="1" kern="1200">
        <a:solidFill>
          <a:schemeClr val="tx2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b="1" kern="1200">
        <a:solidFill>
          <a:schemeClr val="tx2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b="1" kern="1200">
        <a:solidFill>
          <a:schemeClr val="tx2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b="1" kern="1200">
        <a:solidFill>
          <a:schemeClr val="tx2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3600" b="1" kern="1200">
        <a:solidFill>
          <a:schemeClr val="tx2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3600" b="1" kern="1200">
        <a:solidFill>
          <a:schemeClr val="tx2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3600" b="1" kern="1200">
        <a:solidFill>
          <a:schemeClr val="tx2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3600" b="1" kern="1200">
        <a:solidFill>
          <a:schemeClr val="tx2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goris Gregoriadis" initials="GG" lastIdx="1" clrIdx="0">
    <p:extLst>
      <p:ext uri="{19B8F6BF-5375-455C-9EA6-DF929625EA0E}">
        <p15:presenceInfo xmlns:p15="http://schemas.microsoft.com/office/powerpoint/2012/main" userId="Gregoris Gregoriadi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5773"/>
    <a:srgbClr val="000066"/>
    <a:srgbClr val="0000CC"/>
    <a:srgbClr val="0000FF"/>
    <a:srgbClr val="0033CC"/>
    <a:srgbClr val="007A37"/>
    <a:srgbClr val="FF2600"/>
    <a:srgbClr val="00355E"/>
    <a:srgbClr val="FF33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4" autoAdjust="0"/>
    <p:restoredTop sz="93147" autoAdjust="0"/>
  </p:normalViewPr>
  <p:slideViewPr>
    <p:cSldViewPr>
      <p:cViewPr varScale="1">
        <p:scale>
          <a:sx n="80" d="100"/>
          <a:sy n="80" d="100"/>
        </p:scale>
        <p:origin x="1464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121" d="100"/>
          <a:sy n="121" d="100"/>
        </p:scale>
        <p:origin x="4962" y="102"/>
      </p:cViewPr>
      <p:guideLst>
        <p:guide orient="horz" pos="2928"/>
        <p:guide pos="220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0T12:06:03.912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6968" cy="463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7" tIns="46420" rIns="92837" bIns="46420" numCol="1" anchor="t" anchorCtr="0" compatLnSpc="1">
            <a:prstTxWarp prst="textNoShape">
              <a:avLst/>
            </a:prstTxWarp>
          </a:bodyPr>
          <a:lstStyle>
            <a:lvl1pPr algn="l" defTabSz="928730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796" y="1"/>
            <a:ext cx="3036968" cy="463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7" tIns="46420" rIns="92837" bIns="46420" numCol="1" anchor="t" anchorCtr="0" compatLnSpc="1">
            <a:prstTxWarp prst="textNoShape">
              <a:avLst/>
            </a:prstTxWarp>
          </a:bodyPr>
          <a:lstStyle>
            <a:lvl1pPr algn="r" defTabSz="928730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135"/>
            <a:ext cx="3036968" cy="463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7" tIns="46420" rIns="92837" bIns="46420" numCol="1" anchor="b" anchorCtr="0" compatLnSpc="1">
            <a:prstTxWarp prst="textNoShape">
              <a:avLst/>
            </a:prstTxWarp>
          </a:bodyPr>
          <a:lstStyle>
            <a:lvl1pPr algn="l" defTabSz="928730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796" y="8831135"/>
            <a:ext cx="3036968" cy="463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7" tIns="46420" rIns="92837" bIns="46420" numCol="1" anchor="b" anchorCtr="0" compatLnSpc="1">
            <a:prstTxWarp prst="textNoShape">
              <a:avLst/>
            </a:prstTxWarp>
          </a:bodyPr>
          <a:lstStyle>
            <a:lvl1pPr algn="r" defTabSz="927202">
              <a:defRPr sz="1200" b="0">
                <a:solidFill>
                  <a:schemeClr val="tx1"/>
                </a:solidFill>
              </a:defRPr>
            </a:lvl1pPr>
          </a:lstStyle>
          <a:p>
            <a:fld id="{51420950-7481-D64B-9C29-D8A6762D15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349351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6968" cy="463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7" tIns="46420" rIns="92837" bIns="46420" numCol="1" anchor="t" anchorCtr="0" compatLnSpc="1">
            <a:prstTxWarp prst="textNoShape">
              <a:avLst/>
            </a:prstTxWarp>
          </a:bodyPr>
          <a:lstStyle>
            <a:lvl1pPr algn="l" defTabSz="928730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796" y="1"/>
            <a:ext cx="3036968" cy="463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7" tIns="46420" rIns="92837" bIns="46420" numCol="1" anchor="t" anchorCtr="0" compatLnSpc="1">
            <a:prstTxWarp prst="textNoShape">
              <a:avLst/>
            </a:prstTxWarp>
          </a:bodyPr>
          <a:lstStyle>
            <a:lvl1pPr algn="r" defTabSz="928730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700088"/>
            <a:ext cx="4643438" cy="3482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714" y="4416311"/>
            <a:ext cx="5608975" cy="4179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7" tIns="46420" rIns="92837" bIns="464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noProof="0"/>
              <a:t>Click to edit Master text styles</a:t>
            </a:r>
          </a:p>
          <a:p>
            <a:pPr lvl="1"/>
            <a:r>
              <a:rPr lang="el-GR" noProof="0"/>
              <a:t>Second level</a:t>
            </a:r>
          </a:p>
          <a:p>
            <a:pPr lvl="2"/>
            <a:r>
              <a:rPr lang="el-GR" noProof="0"/>
              <a:t>Third level</a:t>
            </a:r>
          </a:p>
          <a:p>
            <a:pPr lvl="3"/>
            <a:r>
              <a:rPr lang="el-GR" noProof="0"/>
              <a:t>Fourth level</a:t>
            </a:r>
          </a:p>
          <a:p>
            <a:pPr lvl="4"/>
            <a:r>
              <a:rPr lang="el-GR" noProof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135"/>
            <a:ext cx="3036968" cy="463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7" tIns="46420" rIns="92837" bIns="46420" numCol="1" anchor="b" anchorCtr="0" compatLnSpc="1">
            <a:prstTxWarp prst="textNoShape">
              <a:avLst/>
            </a:prstTxWarp>
          </a:bodyPr>
          <a:lstStyle>
            <a:lvl1pPr algn="l" defTabSz="928730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796" y="8831135"/>
            <a:ext cx="3036968" cy="463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7" tIns="46420" rIns="92837" bIns="46420" numCol="1" anchor="b" anchorCtr="0" compatLnSpc="1">
            <a:prstTxWarp prst="textNoShape">
              <a:avLst/>
            </a:prstTxWarp>
          </a:bodyPr>
          <a:lstStyle>
            <a:lvl1pPr algn="r" defTabSz="927202">
              <a:defRPr sz="1200" b="0">
                <a:solidFill>
                  <a:schemeClr val="tx1"/>
                </a:solidFill>
              </a:defRPr>
            </a:lvl1pPr>
          </a:lstStyle>
          <a:p>
            <a:fld id="{0028516D-C5DD-0742-8657-90A9C89A8A69}" type="slidenum">
              <a:rPr lang="el-GR" altLang="en-US"/>
              <a:pPr/>
              <a:t>‹#›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92678303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202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1pPr>
            <a:lvl2pPr marL="741761" indent="-285293" defTabSz="927202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2pPr>
            <a:lvl3pPr marL="1141171" indent="-228234" defTabSz="927202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3pPr>
            <a:lvl4pPr marL="1597640" indent="-228234" defTabSz="927202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4pPr>
            <a:lvl5pPr marL="2054108" indent="-228234" defTabSz="927202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5pPr>
            <a:lvl6pPr marL="2510577" indent="-228234" defTabSz="927202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6pPr>
            <a:lvl7pPr marL="2967045" indent="-228234" defTabSz="927202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7pPr>
            <a:lvl8pPr marL="3423514" indent="-228234" defTabSz="927202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8pPr>
            <a:lvl9pPr marL="3879982" indent="-228234" defTabSz="927202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176066D-C2CC-A244-84BB-1A871204EAC8}" type="slidenum">
              <a:rPr lang="el-GR" altLang="en-US" sz="1200" b="0">
                <a:solidFill>
                  <a:schemeClr val="tx1"/>
                </a:solidFill>
              </a:rPr>
              <a:pPr eaLnBrk="1" hangingPunct="1"/>
              <a:t>1</a:t>
            </a:fld>
            <a:endParaRPr lang="el-GR" altLang="en-US" sz="1200" b="0">
              <a:solidFill>
                <a:schemeClr val="tx1"/>
              </a:solidFill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701675"/>
            <a:ext cx="4643438" cy="3481388"/>
          </a:xfrm>
          <a:ln w="12700" cap="flat"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3509" tIns="46754" rIns="93509" bIns="46754"/>
          <a:lstStyle/>
          <a:p>
            <a:pPr eaLnBrk="1" hangingPunct="1"/>
            <a:endParaRPr lang="en-US" altLang="en-US">
              <a:ea typeface="ＭＳ Ｐゴシック" charset="-128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B350FB-07AA-4C0E-A9F2-CA9D31BB13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35715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202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1pPr>
            <a:lvl2pPr marL="741761" indent="-285293" defTabSz="927202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2pPr>
            <a:lvl3pPr marL="1141171" indent="-228234" defTabSz="927202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3pPr>
            <a:lvl4pPr marL="1597640" indent="-228234" defTabSz="927202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4pPr>
            <a:lvl5pPr marL="2054108" indent="-228234" defTabSz="927202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5pPr>
            <a:lvl6pPr marL="2510577" indent="-228234" defTabSz="927202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6pPr>
            <a:lvl7pPr marL="2967045" indent="-228234" defTabSz="927202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7pPr>
            <a:lvl8pPr marL="3423514" indent="-228234" defTabSz="927202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8pPr>
            <a:lvl9pPr marL="3879982" indent="-228234" defTabSz="927202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176066D-C2CC-A244-84BB-1A871204EAC8}" type="slidenum">
              <a:rPr lang="el-GR" altLang="en-US" sz="1200" b="0">
                <a:solidFill>
                  <a:schemeClr val="tx1"/>
                </a:solidFill>
              </a:rPr>
              <a:pPr eaLnBrk="1" hangingPunct="1"/>
              <a:t>29</a:t>
            </a:fld>
            <a:endParaRPr lang="el-GR" altLang="en-US" sz="1200" b="0">
              <a:solidFill>
                <a:schemeClr val="tx1"/>
              </a:solidFill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701675"/>
            <a:ext cx="4643438" cy="3481388"/>
          </a:xfrm>
          <a:ln w="12700" cap="flat"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3509" tIns="46754" rIns="93509" bIns="46754"/>
          <a:lstStyle/>
          <a:p>
            <a:pPr eaLnBrk="1" hangingPunct="1"/>
            <a:endParaRPr lang="en-US" altLang="en-US">
              <a:ea typeface="ＭＳ Ｐゴシック" charset="-128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BA7BE1-0573-4BCF-B799-6806B69379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91157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l-G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15117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 userDrawn="1"/>
        </p:nvSpPr>
        <p:spPr>
          <a:xfrm>
            <a:off x="8172400" y="6238875"/>
            <a:ext cx="514400" cy="476250"/>
          </a:xfrm>
          <a:prstGeom prst="rect">
            <a:avLst/>
          </a:prstGeom>
        </p:spPr>
        <p:txBody>
          <a:bodyPr/>
          <a:lstStyle>
            <a:lvl1pPr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8EC8355E-476A-734E-A83A-E4393E9CA904}" type="slidenum">
              <a:rPr lang="el-GR" altLang="en-US" sz="1400"/>
              <a:pPr algn="r" eaLnBrk="1" hangingPunct="1"/>
              <a:t>‹#›</a:t>
            </a:fld>
            <a:endParaRPr lang="el-GR" alt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66" cy="633412"/>
          </a:xfrm>
          <a:solidFill>
            <a:srgbClr val="1F5773"/>
          </a:solidFill>
          <a:ln>
            <a:solidFill>
              <a:srgbClr val="00355E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186766" cy="50072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l-GR" dirty="0"/>
          </a:p>
        </p:txBody>
      </p:sp>
      <p:pic>
        <p:nvPicPr>
          <p:cNvPr id="8" name="Picture 9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6296041"/>
            <a:ext cx="990960" cy="312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90299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7472363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52513"/>
            <a:ext cx="8229600" cy="50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n-US"/>
              <a:t>Click to edit Master text styles</a:t>
            </a:r>
          </a:p>
          <a:p>
            <a:pPr lvl="1"/>
            <a:r>
              <a:rPr lang="el-GR" altLang="en-US"/>
              <a:t>Second level</a:t>
            </a:r>
          </a:p>
          <a:p>
            <a:pPr lvl="2"/>
            <a:r>
              <a:rPr lang="el-GR" altLang="en-US"/>
              <a:t>Third level</a:t>
            </a:r>
          </a:p>
          <a:p>
            <a:pPr lvl="3"/>
            <a:r>
              <a:rPr lang="el-GR" altLang="en-US"/>
              <a:t>Fourth level</a:t>
            </a:r>
          </a:p>
          <a:p>
            <a:pPr lvl="4"/>
            <a:r>
              <a:rPr lang="el-GR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1029" name="Text Box 9"/>
          <p:cNvSpPr txBox="1">
            <a:spLocks noChangeArrowheads="1"/>
          </p:cNvSpPr>
          <p:nvPr/>
        </p:nvSpPr>
        <p:spPr bwMode="auto">
          <a:xfrm>
            <a:off x="2843213" y="6553200"/>
            <a:ext cx="3529012" cy="3048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endParaRPr lang="en-US" sz="1400" b="0">
              <a:solidFill>
                <a:schemeClr val="tx1"/>
              </a:solidFill>
            </a:endParaRPr>
          </a:p>
        </p:txBody>
      </p:sp>
      <p:sp>
        <p:nvSpPr>
          <p:cNvPr id="1030" name="TextBox 8"/>
          <p:cNvSpPr txBox="1">
            <a:spLocks noChangeArrowheads="1"/>
          </p:cNvSpPr>
          <p:nvPr/>
        </p:nvSpPr>
        <p:spPr bwMode="auto">
          <a:xfrm>
            <a:off x="357188" y="0"/>
            <a:ext cx="8358187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tabLst>
                <a:tab pos="2960688" algn="l"/>
              </a:tabLs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2960688" algn="l"/>
              </a:tabLs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2960688" algn="l"/>
              </a:tabLs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2960688" algn="l"/>
              </a:tabLs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2960688" algn="l"/>
              </a:tabLs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960688" algn="l"/>
              </a:tabLs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960688" algn="l"/>
              </a:tabLs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960688" algn="l"/>
              </a:tabLs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960688" algn="l"/>
              </a:tabLs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800" b="0" i="1">
                <a:solidFill>
                  <a:schemeClr val="bg1"/>
                </a:solidFill>
              </a:rPr>
              <a:t>Dagstuhl Seminar </a:t>
            </a:r>
            <a:r>
              <a:rPr lang="en-GB" sz="1800" b="0" i="1">
                <a:solidFill>
                  <a:schemeClr val="bg1"/>
                </a:solidFill>
              </a:rPr>
              <a:t>10042, </a:t>
            </a:r>
            <a:r>
              <a:rPr lang="en-US" sz="1800" b="0" i="1">
                <a:solidFill>
                  <a:schemeClr val="bg1"/>
                </a:solidFill>
              </a:rPr>
              <a:t>Demetris Zeinalipour, University of Cyprus, 26/1/2010 </a:t>
            </a:r>
            <a:endParaRPr lang="en-GB" sz="1800" b="0" i="1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549275"/>
            <a:ext cx="7961312" cy="1511300"/>
          </a:xfrm>
          <a:solidFill>
            <a:srgbClr val="1F5773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/>
          <a:lstStyle/>
          <a:p>
            <a:r>
              <a:rPr lang="el-GR" sz="3600" dirty="0">
                <a:solidFill>
                  <a:schemeClr val="bg1"/>
                </a:solidFill>
              </a:rPr>
              <a:t>Ψηφιοποίηση Εικόνων Μικροσκοπίου</a:t>
            </a:r>
            <a:endParaRPr lang="en-US" altLang="en-US" sz="3600" i="1" dirty="0">
              <a:solidFill>
                <a:schemeClr val="bg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611188" y="2349500"/>
            <a:ext cx="7961312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l-GR" sz="2800" dirty="0"/>
              <a:t>Γρηγόρης Γρηγοριάδης</a:t>
            </a:r>
          </a:p>
          <a:p>
            <a:pPr algn="ctr">
              <a:lnSpc>
                <a:spcPct val="150000"/>
              </a:lnSpc>
            </a:pPr>
            <a:r>
              <a:rPr lang="el-GR" baseline="30000" dirty="0"/>
              <a:t>917281</a:t>
            </a:r>
            <a:endParaRPr lang="en-US" sz="2800" baseline="30000" dirty="0"/>
          </a:p>
          <a:p>
            <a:pPr algn="ctr"/>
            <a:endParaRPr lang="en-US" sz="2800" baseline="30000" dirty="0"/>
          </a:p>
          <a:p>
            <a:pPr algn="ctr"/>
            <a:r>
              <a:rPr lang="en-US" altLang="en-US" sz="2000" b="0" dirty="0">
                <a:solidFill>
                  <a:schemeClr val="tx1"/>
                </a:solidFill>
              </a:rPr>
              <a:t>University of Cyprus, Cyprus </a:t>
            </a:r>
          </a:p>
          <a:p>
            <a:pPr algn="ctr"/>
            <a:r>
              <a:rPr lang="en-US" sz="1800" b="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ggrego04@cs.ucy.ac.cy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algn="ctr"/>
            <a:endParaRPr lang="en-US" altLang="en-US" sz="1800" b="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algn="ctr"/>
            <a:r>
              <a:rPr lang="en-US" altLang="en-US" sz="2400" b="0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sz="2400" baseline="30000" dirty="0"/>
          </a:p>
          <a:p>
            <a:pPr algn="ctr" eaLnBrk="1" hangingPunct="1">
              <a:spcBef>
                <a:spcPct val="20000"/>
              </a:spcBef>
            </a:pPr>
            <a:endParaRPr lang="en-US" sz="2400" b="0" dirty="0"/>
          </a:p>
          <a:p>
            <a:pPr algn="ctr" eaLnBrk="1" hangingPunct="1">
              <a:spcBef>
                <a:spcPct val="20000"/>
              </a:spcBef>
            </a:pPr>
            <a:endParaRPr lang="en-US" altLang="en-US" sz="2000" b="0" dirty="0">
              <a:solidFill>
                <a:schemeClr val="tx1"/>
              </a:solidFill>
            </a:endParaRPr>
          </a:p>
          <a:p>
            <a:pPr algn="ctr" eaLnBrk="1" hangingPunct="1">
              <a:spcBef>
                <a:spcPct val="20000"/>
              </a:spcBef>
            </a:pPr>
            <a:endParaRPr lang="en-US" altLang="en-US" sz="1800" b="0" dirty="0">
              <a:solidFill>
                <a:schemeClr val="tx1"/>
              </a:solidFill>
            </a:endParaRP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68030" y="6093296"/>
            <a:ext cx="1807940" cy="535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Rectangle 11"/>
          <p:cNvSpPr>
            <a:spLocks noChangeArrowheads="1"/>
          </p:cNvSpPr>
          <p:nvPr/>
        </p:nvSpPr>
        <p:spPr bwMode="auto">
          <a:xfrm>
            <a:off x="611188" y="5230813"/>
            <a:ext cx="7993062" cy="789997"/>
          </a:xfrm>
          <a:prstGeom prst="rect">
            <a:avLst/>
          </a:prstGeom>
          <a:solidFill>
            <a:srgbClr val="1F577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800" b="0" dirty="0">
                <a:solidFill>
                  <a:schemeClr val="bg1"/>
                </a:solidFill>
              </a:rPr>
              <a:t>Thesis Presentation, Cyprus, January  1</a:t>
            </a:r>
            <a:r>
              <a:rPr lang="el-GR" altLang="en-US" sz="1800" b="0" dirty="0">
                <a:solidFill>
                  <a:schemeClr val="bg1"/>
                </a:solidFill>
              </a:rPr>
              <a:t>2</a:t>
            </a:r>
            <a:r>
              <a:rPr lang="en-US" altLang="en-US" sz="1800" b="0" dirty="0">
                <a:solidFill>
                  <a:schemeClr val="bg1"/>
                </a:solidFill>
              </a:rPr>
              <a:t>, 2021</a:t>
            </a:r>
            <a:endParaRPr lang="fr-FR" altLang="en-US" sz="18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427E6-2396-4E98-AEFD-71A37D254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 Vese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7C798-4CAA-442B-AB52-CE7660F0F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2800" dirty="0"/>
              <a:t>Ο καλύτερος αλγόριθμος για </a:t>
            </a:r>
            <a:r>
              <a:rPr lang="en-US" sz="2800" dirty="0"/>
              <a:t>unsupervised segmentation</a:t>
            </a:r>
            <a:endParaRPr lang="el-GR" sz="2800" dirty="0"/>
          </a:p>
          <a:p>
            <a:r>
              <a:rPr lang="el-GR" sz="2800" dirty="0"/>
              <a:t>Παίρνει τα πιο σημαντικά σημεία της εικόνας</a:t>
            </a:r>
            <a:endParaRPr lang="en-US" sz="2800" dirty="0"/>
          </a:p>
        </p:txBody>
      </p:sp>
      <p:pic>
        <p:nvPicPr>
          <p:cNvPr id="5122" name="Picture 1">
            <a:extLst>
              <a:ext uri="{FF2B5EF4-FFF2-40B4-BE49-F238E27FC236}">
                <a16:creationId xmlns:a16="http://schemas.microsoft.com/office/drawing/2014/main" id="{6864AEAF-B243-4977-AA8D-BE8C18D5C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330" y="2564904"/>
            <a:ext cx="6035339" cy="3567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027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2C1C-A286-4E31-9201-C2A14F45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 algorithms</a:t>
            </a:r>
          </a:p>
        </p:txBody>
      </p:sp>
      <p:pic>
        <p:nvPicPr>
          <p:cNvPr id="6146" name="Picture 1">
            <a:extLst>
              <a:ext uri="{FF2B5EF4-FFF2-40B4-BE49-F238E27FC236}">
                <a16:creationId xmlns:a16="http://schemas.microsoft.com/office/drawing/2014/main" id="{2FCD2CFE-1DAF-4AAE-A92D-C5ACADF46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73" y="929779"/>
            <a:ext cx="7479053" cy="5351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477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AB941-097D-438B-B687-0497CC2DD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4000" dirty="0"/>
              <a:t>Παλιά έκδοση</a:t>
            </a:r>
            <a:r>
              <a:rPr lang="en-US" sz="4000" dirty="0"/>
              <a:t> </a:t>
            </a:r>
            <a:r>
              <a:rPr lang="el-GR" sz="4000" dirty="0"/>
              <a:t>του προγράμματος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6AF05-1E86-4A3D-B54E-5FF4BCEEA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2800" dirty="0"/>
              <a:t>Το πρόγραμμα φόρτωνε την εικόνα και ο χρήστης επέλεγε το σημείο που θέλει </a:t>
            </a:r>
          </a:p>
          <a:p>
            <a:r>
              <a:rPr lang="en-US" sz="2800" dirty="0"/>
              <a:t>Chan Vese </a:t>
            </a:r>
            <a:r>
              <a:rPr lang="el-GR" sz="2800" dirty="0"/>
              <a:t>για απομόνωση κομματιού</a:t>
            </a:r>
          </a:p>
          <a:p>
            <a:r>
              <a:rPr lang="el-GR" sz="2800" dirty="0"/>
              <a:t>Έβρεση σκελετού κομματιού</a:t>
            </a:r>
          </a:p>
          <a:p>
            <a:r>
              <a:rPr lang="el-GR" sz="2800" dirty="0"/>
              <a:t>Έβρεση σημείων της μεμβράνης</a:t>
            </a:r>
          </a:p>
          <a:p>
            <a:r>
              <a:rPr lang="el-GR" sz="2800" dirty="0"/>
              <a:t>Τράβηγμα πολλών γραμμών από τα σημεία προς το μέρος του σκελετού και σε απέναντι σημεία της μεμβράνης</a:t>
            </a:r>
          </a:p>
          <a:p>
            <a:r>
              <a:rPr lang="el-GR" sz="2800" dirty="0"/>
              <a:t>Η μικρότερη απόσταση επιλέγονταν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71167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D8BE6-4FB6-46CC-8ACC-CB896689A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4000" dirty="0"/>
              <a:t>Παλιά έκδοση</a:t>
            </a:r>
            <a:r>
              <a:rPr lang="en-US" sz="4000" dirty="0"/>
              <a:t> </a:t>
            </a:r>
            <a:r>
              <a:rPr lang="el-GR" sz="4000" dirty="0"/>
              <a:t>του προγράμματος</a:t>
            </a:r>
            <a:endParaRPr lang="en-US" sz="4000" dirty="0"/>
          </a:p>
        </p:txBody>
      </p:sp>
      <p:pic>
        <p:nvPicPr>
          <p:cNvPr id="7170" name="Picture 1">
            <a:extLst>
              <a:ext uri="{FF2B5EF4-FFF2-40B4-BE49-F238E27FC236}">
                <a16:creationId xmlns:a16="http://schemas.microsoft.com/office/drawing/2014/main" id="{FC97259A-CF49-4FBA-B341-C2DA12B01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991" b="14260"/>
          <a:stretch/>
        </p:blipFill>
        <p:spPr bwMode="auto">
          <a:xfrm>
            <a:off x="457199" y="1052736"/>
            <a:ext cx="2638613" cy="2724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F4F72067-E397-42AC-A33C-10A66A4C4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487366"/>
            <a:ext cx="3466382" cy="217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>
            <a:extLst>
              <a:ext uri="{FF2B5EF4-FFF2-40B4-BE49-F238E27FC236}">
                <a16:creationId xmlns:a16="http://schemas.microsoft.com/office/drawing/2014/main" id="{341A71AD-0DF0-4F39-AAC7-FDB5B5B7B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933056"/>
            <a:ext cx="3170600" cy="217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0B3B283A-4F30-4718-9CA4-0CD8423D7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644" y="3777626"/>
            <a:ext cx="3421046" cy="232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1988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67F55-4D26-41C3-B5C3-8C1FC4D6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Χειροκίνητη Επιλογή μεμβράνης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204B3-F816-4D0C-A7D2-1942540C1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2800" dirty="0"/>
              <a:t>Το πρόγραμμα φόρτωνε την εικόνα και ο χρήστης επέλεγε το σημείο που θέλει </a:t>
            </a:r>
          </a:p>
          <a:p>
            <a:r>
              <a:rPr lang="el-GR" sz="2800" dirty="0"/>
              <a:t>Το πρόγραμμα παρουσιάζει στο χρήστη το κομμάτι και του ζητά να επιλέξει με τη χρήση του ποντικιού τα διάφορα σημεία της μεμβράνης</a:t>
            </a:r>
            <a:endParaRPr lang="en-US" sz="2800" dirty="0"/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F55A9FF3-B182-42DB-88FC-1873D747F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778" y="3459088"/>
            <a:ext cx="2808312" cy="2818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4B8993BC-0050-4079-9D90-7C3EA6863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3" y="3450862"/>
            <a:ext cx="2818970" cy="2818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297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65E2A-E2EC-4E3A-AB3D-0755CDC8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Εύρεση σκελετού του κομματιού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BB41E-8A00-4467-93CC-00D38A55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Το πρόγραμμα χρησιμοποιεί τη βιβλιοθήκη </a:t>
            </a:r>
            <a:r>
              <a:rPr lang="en-US" dirty="0"/>
              <a:t>FilFinder </a:t>
            </a:r>
            <a:r>
              <a:rPr lang="el-GR" dirty="0"/>
              <a:t>για την εύρεση σκελετού</a:t>
            </a: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A8911D9-F724-4939-B6A5-F50F9AA34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78016"/>
            <a:ext cx="3312369" cy="335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>
            <a:extLst>
              <a:ext uri="{FF2B5EF4-FFF2-40B4-BE49-F238E27FC236}">
                <a16:creationId xmlns:a16="http://schemas.microsoft.com/office/drawing/2014/main" id="{5FE30735-C625-4E07-B93E-85857AC0A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582" y="2757055"/>
            <a:ext cx="3312369" cy="3312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1210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16FCB-E250-4263-90BD-A32E1DB7A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4000" dirty="0"/>
              <a:t>Υπολογισμός κάθετων γραμμών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62FF3-8B34-4E86-BA8A-92C0AC380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2800" dirty="0"/>
              <a:t>Το πρόγραμμα παίρνει διάφορα σημεία πάνω στο σκελετό</a:t>
            </a:r>
          </a:p>
          <a:p>
            <a:r>
              <a:rPr lang="el-GR" sz="2800" dirty="0"/>
              <a:t>Τραβά κάθετες γραμμές πάνω στα σημεία αυτά</a:t>
            </a:r>
          </a:p>
          <a:p>
            <a:r>
              <a:rPr lang="el-GR" sz="2800" dirty="0"/>
              <a:t>Επιλέγει ποιά από αυτά τα σημεία είναι ακριβή</a:t>
            </a:r>
            <a:endParaRPr lang="en-US" sz="2800" dirty="0"/>
          </a:p>
        </p:txBody>
      </p:sp>
      <p:pic>
        <p:nvPicPr>
          <p:cNvPr id="10242" name="Picture 1">
            <a:extLst>
              <a:ext uri="{FF2B5EF4-FFF2-40B4-BE49-F238E27FC236}">
                <a16:creationId xmlns:a16="http://schemas.microsoft.com/office/drawing/2014/main" id="{6F0907BF-BA46-4DB8-9398-5FD99030C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97" y="3091194"/>
            <a:ext cx="3052389" cy="3058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>
            <a:extLst>
              <a:ext uri="{FF2B5EF4-FFF2-40B4-BE49-F238E27FC236}">
                <a16:creationId xmlns:a16="http://schemas.microsoft.com/office/drawing/2014/main" id="{E8D4E7DF-6AD9-4A6F-8B63-7CD3DF6E6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097124"/>
            <a:ext cx="3052388" cy="305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3157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F7EDD-3196-4C74-8146-4926B62E6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2800" dirty="0"/>
              <a:t>Μετατροπή αποστάσεων σε πραγματική κλίμακα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F3682-C8DB-4E03-853E-B7625B57A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2800" dirty="0"/>
              <a:t>Για τη μετατροπή πρέπει να ξέρουμε πρώτα το πάχος της μεμβράνης όπως απεικονίζεται στο </a:t>
            </a:r>
            <a:r>
              <a:rPr lang="en-US" sz="2800" dirty="0"/>
              <a:t>film </a:t>
            </a:r>
            <a:r>
              <a:rPr lang="el-GR" sz="2800" dirty="0"/>
              <a:t>με τη ρίγα</a:t>
            </a:r>
          </a:p>
          <a:p>
            <a:r>
              <a:rPr lang="el-GR" sz="2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new_real_x = new_x * real_x / og_x</a:t>
            </a:r>
            <a:r>
              <a:rPr lang="el-G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br>
              <a:rPr lang="el-G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l-GR" sz="2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new_real_</a:t>
            </a:r>
            <a:r>
              <a:rPr lang="en-US" sz="2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l-GR" sz="2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new_</a:t>
            </a:r>
            <a:r>
              <a:rPr lang="en-US" sz="2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l-GR" sz="2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* real_</a:t>
            </a:r>
            <a:r>
              <a:rPr lang="en-US" sz="2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l-GR" sz="2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/ og_</a:t>
            </a:r>
            <a:r>
              <a:rPr lang="en-US" sz="2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endParaRPr lang="el-GR" sz="2800" i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Point</a:t>
            </a:r>
            <a:r>
              <a:rPr lang="el-GR" sz="2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[0] * </a:t>
            </a:r>
            <a:r>
              <a:rPr lang="en-US" sz="2800" i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RealDim</a:t>
            </a:r>
            <a:r>
              <a:rPr lang="el-GR" sz="2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[0]/</a:t>
            </a:r>
            <a:r>
              <a:rPr lang="en-US" sz="2800" i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ImageDim</a:t>
            </a:r>
            <a:r>
              <a:rPr lang="el-GR" sz="2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[0]</a:t>
            </a:r>
            <a:br>
              <a:rPr lang="el-GR" sz="2800" i="1" u="sng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Point</a:t>
            </a:r>
            <a:r>
              <a:rPr lang="el-GR" sz="2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[1] * </a:t>
            </a:r>
            <a:r>
              <a:rPr lang="en-US" sz="2800" i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RealDim</a:t>
            </a:r>
            <a:r>
              <a:rPr lang="el-GR" sz="2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[1]/</a:t>
            </a:r>
            <a:r>
              <a:rPr lang="en-US" sz="2800" i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ImageDim</a:t>
            </a:r>
            <a:r>
              <a:rPr lang="el-GR" sz="2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[1]</a:t>
            </a:r>
          </a:p>
          <a:p>
            <a:r>
              <a:rPr lang="el-GR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(dist((x, y), (a, b)) = </a:t>
            </a:r>
            <a:r>
              <a:rPr lang="el-GR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√</a:t>
            </a:r>
            <a:r>
              <a:rPr lang="el-GR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(x - a)² + (y - b)²) 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1660842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74CFB-A1EA-4C2A-B9D1-E62A15CB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2800" dirty="0"/>
              <a:t>Μετατροπή αποστάσεων σε πραγματική κλίμακα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ABFC0-FF2B-4AC5-B54F-D71D89F49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2400" dirty="0"/>
              <a:t>Αφού έχουμε την απόσταση σε </a:t>
            </a:r>
            <a:r>
              <a:rPr lang="en-US" sz="2400" dirty="0"/>
              <a:t>mm </a:t>
            </a:r>
            <a:r>
              <a:rPr lang="el-GR" sz="2400" dirty="0"/>
              <a:t>μένει να την μετατρέψουμε στην πραγματική κλίμακα σε </a:t>
            </a:r>
            <a:r>
              <a:rPr lang="en-US" sz="2400" dirty="0"/>
              <a:t>nm</a:t>
            </a:r>
          </a:p>
          <a:p>
            <a:r>
              <a:rPr lang="el-GR" sz="2400" dirty="0"/>
              <a:t>Το επιτυγχάνουμε χρησιμοποιόντας το </a:t>
            </a:r>
            <a:r>
              <a:rPr lang="en-US" sz="2400" dirty="0"/>
              <a:t>magnification</a:t>
            </a:r>
            <a:endParaRPr lang="el-GR" sz="2400" dirty="0"/>
          </a:p>
          <a:p>
            <a:r>
              <a:rPr lang="el-GR" sz="2400" dirty="0"/>
              <a:t>Ο χρήστης πρέπει να δίνει στο πρόγραμμα το </a:t>
            </a:r>
            <a:r>
              <a:rPr lang="en-US" sz="2400" dirty="0"/>
              <a:t>magnification</a:t>
            </a:r>
            <a:endParaRPr lang="el-GR" sz="2400" dirty="0"/>
          </a:p>
          <a:p>
            <a:r>
              <a:rPr lang="en-US" sz="2400" dirty="0"/>
              <a:t>distance = distance *1000 / magnification * 1000</a:t>
            </a:r>
          </a:p>
        </p:txBody>
      </p:sp>
      <p:pic>
        <p:nvPicPr>
          <p:cNvPr id="12290" name="Picture 1">
            <a:extLst>
              <a:ext uri="{FF2B5EF4-FFF2-40B4-BE49-F238E27FC236}">
                <a16:creationId xmlns:a16="http://schemas.microsoft.com/office/drawing/2014/main" id="{E211E1F8-76BA-4662-A69C-88008295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8" y="3572380"/>
            <a:ext cx="3842168" cy="2664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D3C9A7A-C6C2-4648-94B9-29FFC2FED9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6" t="87566" r="13954" b="999"/>
          <a:stretch/>
        </p:blipFill>
        <p:spPr>
          <a:xfrm>
            <a:off x="4586686" y="4293096"/>
            <a:ext cx="4183799" cy="10459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04D2FD-5023-4423-9005-344778F0E30A}"/>
              </a:ext>
            </a:extLst>
          </p:cNvPr>
          <p:cNvSpPr/>
          <p:nvPr/>
        </p:nvSpPr>
        <p:spPr bwMode="auto">
          <a:xfrm>
            <a:off x="5148064" y="4869160"/>
            <a:ext cx="792088" cy="288032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584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3C520-6691-45B3-BDA1-65A90AE13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Αποτελέσματα</a:t>
            </a:r>
            <a:endParaRPr lang="en-US" dirty="0"/>
          </a:p>
        </p:txBody>
      </p:sp>
      <p:pic>
        <p:nvPicPr>
          <p:cNvPr id="13314" name="Picture 1">
            <a:extLst>
              <a:ext uri="{FF2B5EF4-FFF2-40B4-BE49-F238E27FC236}">
                <a16:creationId xmlns:a16="http://schemas.microsoft.com/office/drawing/2014/main" id="{FD531F95-FC45-494E-ADBD-4A4647152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73" y="1293717"/>
            <a:ext cx="4320480" cy="4327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1">
            <a:extLst>
              <a:ext uri="{FF2B5EF4-FFF2-40B4-BE49-F238E27FC236}">
                <a16:creationId xmlns:a16="http://schemas.microsoft.com/office/drawing/2014/main" id="{89D607ED-7461-4709-B23B-B0251FD19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193762"/>
            <a:ext cx="2160240" cy="44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8151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1F5773"/>
          </a:solidFill>
        </p:spPr>
        <p:txBody>
          <a:bodyPr/>
          <a:lstStyle/>
          <a:p>
            <a:r>
              <a:rPr lang="el-GR" dirty="0"/>
              <a:t>Κίνητρο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A086B1-6BA6-4A46-B1DC-7541617ED1E7}"/>
              </a:ext>
            </a:extLst>
          </p:cNvPr>
          <p:cNvSpPr txBox="1">
            <a:spLocks/>
          </p:cNvSpPr>
          <p:nvPr/>
        </p:nvSpPr>
        <p:spPr bwMode="auto">
          <a:xfrm>
            <a:off x="457200" y="1052736"/>
            <a:ext cx="8186766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l-GR" sz="2800" b="0" kern="0" dirty="0">
                <a:latin typeface="+mj-lt"/>
              </a:rPr>
              <a:t>Είχα ασχοληθεί με ψηφιοποίηση κασετών ήχου στο παρελθόν</a:t>
            </a:r>
          </a:p>
          <a:p>
            <a:r>
              <a:rPr lang="el-GR" sz="2800" b="0" kern="0" dirty="0">
                <a:latin typeface="+mj-lt"/>
              </a:rPr>
              <a:t>Γνώριζα τον κύριο Παττίχη από παλιά μαθήματα</a:t>
            </a:r>
          </a:p>
          <a:p>
            <a:r>
              <a:rPr lang="el-GR" sz="2800" b="0" kern="0" dirty="0">
                <a:latin typeface="+mj-lt"/>
              </a:rPr>
              <a:t>Ήξερα ότι θα είχα άφθονη βοήθεια και καθοδήγηση</a:t>
            </a:r>
            <a:br>
              <a:rPr lang="el-GR" sz="2400" b="0" kern="0" dirty="0">
                <a:latin typeface="+mj-lt"/>
              </a:rPr>
            </a:br>
            <a:endParaRPr lang="el-GR" sz="2400" b="0" kern="0" dirty="0">
              <a:latin typeface="+mj-lt"/>
            </a:endParaRPr>
          </a:p>
          <a:p>
            <a:pPr marL="0" indent="0">
              <a:buNone/>
            </a:pPr>
            <a:endParaRPr lang="el-GR" sz="2800" b="0" kern="0" dirty="0">
              <a:latin typeface="+mj-lt"/>
            </a:endParaRPr>
          </a:p>
          <a:p>
            <a:endParaRPr lang="el-GR" sz="2800" b="0" kern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2154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A1823-467B-4901-A5FE-DA06904B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FA9EA-E4C2-4EDC-B937-98B167475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2400" dirty="0"/>
              <a:t>Το Unet είναι ένα </a:t>
            </a:r>
            <a:r>
              <a:rPr lang="en-US" sz="2400" dirty="0"/>
              <a:t>convolutional neural network</a:t>
            </a:r>
          </a:p>
          <a:p>
            <a:r>
              <a:rPr lang="el-GR" sz="2400" dirty="0"/>
              <a:t>Ασχολείται με </a:t>
            </a:r>
            <a:r>
              <a:rPr lang="en-US" sz="2400" dirty="0"/>
              <a:t>Bio Medical Image Segmentation</a:t>
            </a:r>
            <a:endParaRPr lang="el-GR" sz="2400" dirty="0"/>
          </a:p>
          <a:p>
            <a:r>
              <a:rPr lang="el-GR" sz="2400" dirty="0"/>
              <a:t>Η πρώτη διαδρομή είναι το </a:t>
            </a:r>
            <a:r>
              <a:rPr lang="en-US" sz="2400" dirty="0"/>
              <a:t>encode</a:t>
            </a:r>
          </a:p>
          <a:p>
            <a:r>
              <a:rPr lang="el-GR" sz="2400" dirty="0"/>
              <a:t>Η δεύτερη διαδρομή είναι το </a:t>
            </a:r>
            <a:r>
              <a:rPr lang="en-US" sz="2400" dirty="0"/>
              <a:t>decode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05077C-BC5D-4D56-B4D1-6A81397BA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865778"/>
            <a:ext cx="5717778" cy="3482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8634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C26D7-1221-44EE-B07A-671DA92D3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Unet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630A2-D9AD-4E8D-981C-BA40CBEE1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2800" dirty="0"/>
              <a:t>Χρησιμοποιήθηκαν</a:t>
            </a:r>
            <a:r>
              <a:rPr lang="en-US" sz="2800" dirty="0"/>
              <a:t> </a:t>
            </a:r>
            <a:r>
              <a:rPr lang="el-GR" sz="2800" dirty="0"/>
              <a:t>9 </a:t>
            </a:r>
            <a:r>
              <a:rPr lang="en-US" sz="2800" dirty="0"/>
              <a:t>training </a:t>
            </a:r>
            <a:r>
              <a:rPr lang="el-GR" sz="2800" dirty="0"/>
              <a:t>και </a:t>
            </a:r>
            <a:r>
              <a:rPr lang="en-US" sz="2800" dirty="0"/>
              <a:t>5</a:t>
            </a:r>
            <a:r>
              <a:rPr lang="el-GR" sz="2800" dirty="0"/>
              <a:t> </a:t>
            </a:r>
            <a:r>
              <a:rPr lang="en-US" sz="2800" dirty="0"/>
              <a:t>testing </a:t>
            </a:r>
            <a:r>
              <a:rPr lang="el-GR" sz="2800" dirty="0"/>
              <a:t>δεδομένα</a:t>
            </a:r>
          </a:p>
          <a:p>
            <a:r>
              <a:rPr lang="el-GR" sz="2800" dirty="0"/>
              <a:t>Τα δείγματα και οι μάσκες τους έχουν διαστάσεις 128</a:t>
            </a:r>
            <a:r>
              <a:rPr lang="en-US" sz="2800" dirty="0"/>
              <a:t>x128</a:t>
            </a:r>
            <a:endParaRPr lang="el-GR" sz="2800" dirty="0"/>
          </a:p>
          <a:p>
            <a:r>
              <a:rPr lang="el-GR" sz="2800" dirty="0"/>
              <a:t>Πολλά </a:t>
            </a:r>
            <a:r>
              <a:rPr lang="en-US" sz="2800" dirty="0"/>
              <a:t>films </a:t>
            </a:r>
            <a:r>
              <a:rPr lang="el-GR" sz="2800" dirty="0"/>
              <a:t>είναι δυσδιάκριτα και έχουν διαφορετικά χαρακτηριστικά</a:t>
            </a:r>
          </a:p>
          <a:p>
            <a:r>
              <a:rPr lang="el-GR" sz="2800" dirty="0"/>
              <a:t>Λίγα δεδομένα για την εκπαίδευση</a:t>
            </a:r>
          </a:p>
          <a:p>
            <a:r>
              <a:rPr lang="el-GR" sz="2800" dirty="0"/>
              <a:t>Λιγότερη ακρίβεια</a:t>
            </a:r>
            <a:endParaRPr lang="en-US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274FCA-E761-4F43-AB23-2DF20A692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403808"/>
            <a:ext cx="172819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E313EF06-E9F9-4DE2-AF3F-69645EB76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971" y="4371417"/>
            <a:ext cx="1728192" cy="1726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148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DA872-ACF5-49B7-B0E6-A7049CF74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Unet Training</a:t>
            </a:r>
          </a:p>
        </p:txBody>
      </p:sp>
      <p:pic>
        <p:nvPicPr>
          <p:cNvPr id="3074" name="Picture 1">
            <a:extLst>
              <a:ext uri="{FF2B5EF4-FFF2-40B4-BE49-F238E27FC236}">
                <a16:creationId xmlns:a16="http://schemas.microsoft.com/office/drawing/2014/main" id="{ADFAE597-8CC9-4D7C-A0B5-EF1B9BA41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92845"/>
            <a:ext cx="2563813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1">
            <a:extLst>
              <a:ext uri="{FF2B5EF4-FFF2-40B4-BE49-F238E27FC236}">
                <a16:creationId xmlns:a16="http://schemas.microsoft.com/office/drawing/2014/main" id="{55D24956-783D-4CBC-857D-57BBDD680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164270"/>
            <a:ext cx="2587625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1">
            <a:extLst>
              <a:ext uri="{FF2B5EF4-FFF2-40B4-BE49-F238E27FC236}">
                <a16:creationId xmlns:a16="http://schemas.microsoft.com/office/drawing/2014/main" id="{90D4A3BB-566D-479F-B1C7-705647880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119" y="3789040"/>
            <a:ext cx="2606675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1">
            <a:extLst>
              <a:ext uri="{FF2B5EF4-FFF2-40B4-BE49-F238E27FC236}">
                <a16:creationId xmlns:a16="http://schemas.microsoft.com/office/drawing/2014/main" id="{042E49B0-1EA1-4759-8BFF-C8C5BF073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836664"/>
            <a:ext cx="2489200" cy="225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494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25366-A638-43E8-A536-8F224089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3600" dirty="0"/>
              <a:t>Ενσωμάτωση </a:t>
            </a:r>
            <a:r>
              <a:rPr lang="en-US" sz="3600" dirty="0"/>
              <a:t>Unet </a:t>
            </a:r>
            <a:r>
              <a:rPr lang="el-GR" sz="3600" dirty="0"/>
              <a:t>στο πρόγραμμα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1CFD9-63B6-4F41-A49F-B83CF1D02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Αποθηκεύσαμε το εκπαιδευμένο μοντέλο</a:t>
            </a:r>
          </a:p>
          <a:p>
            <a:r>
              <a:rPr lang="el-GR" dirty="0"/>
              <a:t>Το φορτώσαμε στο πρόγραμμα με </a:t>
            </a:r>
            <a:r>
              <a:rPr lang="en-US" dirty="0"/>
              <a:t>input </a:t>
            </a:r>
            <a:r>
              <a:rPr lang="el-GR" dirty="0"/>
              <a:t>το αποκομμένο κομμάτι που επέλεξε ο χρήστης</a:t>
            </a:r>
          </a:p>
          <a:p>
            <a:r>
              <a:rPr lang="el-GR" dirty="0"/>
              <a:t>Μας επέστρεψε το </a:t>
            </a:r>
            <a:r>
              <a:rPr lang="en-US" dirty="0"/>
              <a:t>prediction </a:t>
            </a:r>
            <a:r>
              <a:rPr lang="el-GR" dirty="0"/>
              <a:t>με τη μορφή μάσκας</a:t>
            </a:r>
          </a:p>
          <a:p>
            <a:r>
              <a:rPr lang="el-GR" dirty="0"/>
              <a:t>Χρησιμοποιήσαμε την μάσκα για να απομωνώσουμε τη μεμβράνη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212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8BD21-DE12-44F8-B475-7AEBF9883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</a:t>
            </a:r>
            <a:endParaRPr lang="en-US" dirty="0"/>
          </a:p>
        </p:txBody>
      </p:sp>
      <p:pic>
        <p:nvPicPr>
          <p:cNvPr id="5" name="Content Placeholder 4" descr="A picture containing indoor, close&#10;&#10;Description automatically generated">
            <a:extLst>
              <a:ext uri="{FF2B5EF4-FFF2-40B4-BE49-F238E27FC236}">
                <a16:creationId xmlns:a16="http://schemas.microsoft.com/office/drawing/2014/main" id="{8C2C78B7-43B1-4F86-BFFE-E26C43A6A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56805"/>
            <a:ext cx="3794013" cy="3789041"/>
          </a:xfrm>
        </p:spPr>
      </p:pic>
      <p:pic>
        <p:nvPicPr>
          <p:cNvPr id="7" name="Picture 6" descr="A picture containing dog&#10;&#10;Description automatically generated">
            <a:extLst>
              <a:ext uri="{FF2B5EF4-FFF2-40B4-BE49-F238E27FC236}">
                <a16:creationId xmlns:a16="http://schemas.microsoft.com/office/drawing/2014/main" id="{62567388-8B91-4927-AE05-3F125EDB2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954" y="1428603"/>
            <a:ext cx="3794012" cy="37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58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F5571-69F2-4CCE-8D42-5AE5A54F9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Unet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F4C2F-D483-4B18-B9A8-C03E5E917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2800" dirty="0"/>
              <a:t>Δυστυχώς το </a:t>
            </a:r>
            <a:r>
              <a:rPr lang="en-US" sz="2800" dirty="0"/>
              <a:t>Unet </a:t>
            </a:r>
            <a:r>
              <a:rPr lang="el-GR" sz="2800" dirty="0"/>
              <a:t>αποτυγχάνει για δείγματα τα οποια είναι δυσδιάκριτα</a:t>
            </a:r>
          </a:p>
          <a:p>
            <a:r>
              <a:rPr lang="el-GR" sz="2800" dirty="0"/>
              <a:t>Αλλά η ακρίβειά του σε δείγματα στα οποία η μεμβράνη φαίνεται καθαρά είναι πολύ υψηλή</a:t>
            </a:r>
          </a:p>
          <a:p>
            <a:r>
              <a:rPr lang="el-GR" sz="2800" dirty="0"/>
              <a:t>Για να μπορεί να δουλέψει σωστά το </a:t>
            </a:r>
            <a:r>
              <a:rPr lang="en-US" sz="2800" dirty="0"/>
              <a:t>Unet </a:t>
            </a:r>
            <a:r>
              <a:rPr lang="el-GR" sz="2800" dirty="0"/>
              <a:t>χρειάζεται περίπου 500 δείγματα για την εκπαίδευση τα οποία να είναι ευδιάκριτα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68915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028BB-6E3D-44BA-909B-EEA399EC4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Συμπεράσματα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C8D6D-4636-405D-8F29-66FE6E749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2800" dirty="0"/>
              <a:t>Αποκόμισα πολλές γνώσεις όσον αφορά το </a:t>
            </a:r>
            <a:r>
              <a:rPr lang="en-US" sz="2800" dirty="0"/>
              <a:t>image segmentation</a:t>
            </a:r>
          </a:p>
          <a:p>
            <a:r>
              <a:rPr lang="el-GR" sz="2800" dirty="0"/>
              <a:t>Μελετήθηκαν πολλοί αλγόριθμοι για </a:t>
            </a:r>
            <a:r>
              <a:rPr lang="en-US" sz="2800" dirty="0"/>
              <a:t>segmentation</a:t>
            </a:r>
          </a:p>
          <a:p>
            <a:r>
              <a:rPr lang="el-GR" sz="2800" dirty="0"/>
              <a:t>Αποκόμισα πολλές γνώσεις όσον αφορά </a:t>
            </a:r>
            <a:r>
              <a:rPr lang="en-US" sz="2800" dirty="0"/>
              <a:t>machine learning </a:t>
            </a:r>
            <a:r>
              <a:rPr lang="el-GR" sz="2800" dirty="0"/>
              <a:t>με την χρήση </a:t>
            </a:r>
            <a:r>
              <a:rPr lang="en-US" sz="2800" dirty="0"/>
              <a:t>convolutional neural networks</a:t>
            </a:r>
            <a:endParaRPr lang="el-GR" sz="2800" dirty="0"/>
          </a:p>
          <a:p>
            <a:r>
              <a:rPr lang="el-GR" sz="2800" dirty="0"/>
              <a:t>Πιστεύω πως δημιουργήθηκε ένα ακριβής πρόγραμμα για μέτρηση πάχους της μεμβράνης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7112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64A1-6AFE-4751-9FDD-A1B77AED1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7B75D-43B5-4F46-BEE3-597F344C2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Περισσότερα δείγματα για την εκπαίδευση του </a:t>
            </a:r>
            <a:r>
              <a:rPr lang="en-US" dirty="0"/>
              <a:t>Unet</a:t>
            </a:r>
            <a:endParaRPr lang="el-GR" dirty="0"/>
          </a:p>
          <a:p>
            <a:r>
              <a:rPr lang="el-GR" dirty="0"/>
              <a:t>Μπορεί στο μέλλον με τη χρήση άλλου νευρωνικού δικτύου να μπορεί το πρόγραμμα να διαβάσει το </a:t>
            </a:r>
            <a:r>
              <a:rPr lang="en-US" dirty="0"/>
              <a:t>magnification </a:t>
            </a:r>
            <a:r>
              <a:rPr lang="el-GR" dirty="0"/>
              <a:t>από το </a:t>
            </a:r>
            <a:r>
              <a:rPr lang="en-US" dirty="0"/>
              <a:t>film </a:t>
            </a:r>
            <a:r>
              <a:rPr lang="el-GR" dirty="0"/>
              <a:t>χωρίς να χρειάζεται ο χρήστης να το εισχωρήσει στο πρόγραμμα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19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0A5D-6861-40ED-A2FC-176E272DD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17" y="278616"/>
            <a:ext cx="8186766" cy="1206168"/>
          </a:xfrm>
          <a:solidFill>
            <a:srgbClr val="1F5773"/>
          </a:solidFill>
        </p:spPr>
        <p:txBody>
          <a:bodyPr/>
          <a:lstStyle/>
          <a:p>
            <a:r>
              <a:rPr lang="en-US" dirty="0"/>
              <a:t>Background: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3C4E5-D586-4134-A024-D90D70EA1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it-IT" b="1" dirty="0"/>
          </a:p>
          <a:p>
            <a:pPr lvl="1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8474" y="32535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14FED4-2914-458C-97A6-9387F8E2F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095" y="1934855"/>
            <a:ext cx="1780524" cy="1780524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13DB2E4B-5648-4CF1-BDEF-9A323B7C46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509120"/>
            <a:ext cx="2865395" cy="11521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9804109-2A84-45DC-8DC0-686CBFB1D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8" y="1667646"/>
            <a:ext cx="2232248" cy="2232248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B098573-8623-46A0-ADB6-B6C511DE67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082756"/>
            <a:ext cx="1963855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81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549275"/>
            <a:ext cx="7961312" cy="1511300"/>
          </a:xfrm>
          <a:solidFill>
            <a:srgbClr val="1F5773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/>
          <a:lstStyle/>
          <a:p>
            <a:r>
              <a:rPr lang="el-GR" sz="3600" dirty="0">
                <a:solidFill>
                  <a:schemeClr val="bg1"/>
                </a:solidFill>
              </a:rPr>
              <a:t>Ψηφιοποίηση Εικόνων Μικροσκοπίου</a:t>
            </a:r>
            <a:endParaRPr lang="en-US" altLang="en-US" sz="3600" i="1" dirty="0">
              <a:solidFill>
                <a:schemeClr val="bg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611188" y="2220087"/>
            <a:ext cx="7961312" cy="272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el-GR" dirty="0">
              <a:solidFill>
                <a:srgbClr val="FF0000"/>
              </a:solidFill>
            </a:endParaRPr>
          </a:p>
          <a:p>
            <a:pPr algn="ctr"/>
            <a:r>
              <a:rPr lang="el-GR" dirty="0">
                <a:solidFill>
                  <a:srgbClr val="FF0000"/>
                </a:solidFill>
              </a:rPr>
              <a:t>Ευχαριστώ πολύ! </a:t>
            </a:r>
          </a:p>
          <a:p>
            <a:pPr algn="ctr"/>
            <a:r>
              <a:rPr lang="el-GR" dirty="0">
                <a:solidFill>
                  <a:srgbClr val="FF0000"/>
                </a:solidFill>
              </a:rPr>
              <a:t>Ερωτήσεις?</a:t>
            </a:r>
            <a:endParaRPr lang="en-US" sz="2400" dirty="0">
              <a:solidFill>
                <a:srgbClr val="FF0000"/>
              </a:solidFill>
            </a:endParaRPr>
          </a:p>
          <a:p>
            <a:pPr algn="ctr"/>
            <a:endParaRPr lang="en-US" sz="1200" dirty="0"/>
          </a:p>
          <a:p>
            <a:pPr algn="ctr"/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algn="ctr"/>
            <a:endParaRPr lang="en-US" altLang="en-US" sz="1800" b="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algn="ctr"/>
            <a:r>
              <a:rPr lang="en-US" altLang="en-US" sz="2400" b="0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sz="2400" baseline="30000" dirty="0"/>
          </a:p>
          <a:p>
            <a:pPr algn="ctr" eaLnBrk="1" hangingPunct="1">
              <a:spcBef>
                <a:spcPct val="20000"/>
              </a:spcBef>
            </a:pPr>
            <a:endParaRPr lang="en-US" sz="2400" b="0" dirty="0"/>
          </a:p>
          <a:p>
            <a:pPr algn="ctr" eaLnBrk="1" hangingPunct="1">
              <a:spcBef>
                <a:spcPct val="20000"/>
              </a:spcBef>
            </a:pPr>
            <a:endParaRPr lang="en-US" altLang="en-US" sz="2000" b="0" dirty="0">
              <a:solidFill>
                <a:schemeClr val="tx1"/>
              </a:solidFill>
            </a:endParaRPr>
          </a:p>
          <a:p>
            <a:pPr algn="ctr" eaLnBrk="1" hangingPunct="1">
              <a:spcBef>
                <a:spcPct val="20000"/>
              </a:spcBef>
            </a:pPr>
            <a:endParaRPr lang="en-US" altLang="en-US" sz="1800" b="0" dirty="0">
              <a:solidFill>
                <a:schemeClr val="tx1"/>
              </a:solidFill>
            </a:endParaRP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3749" y="6093296"/>
            <a:ext cx="1807940" cy="535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Rectangle 11"/>
          <p:cNvSpPr>
            <a:spLocks noChangeArrowheads="1"/>
          </p:cNvSpPr>
          <p:nvPr/>
        </p:nvSpPr>
        <p:spPr bwMode="auto">
          <a:xfrm>
            <a:off x="611188" y="5229200"/>
            <a:ext cx="7993062" cy="791609"/>
          </a:xfrm>
          <a:prstGeom prst="rect">
            <a:avLst/>
          </a:prstGeom>
          <a:solidFill>
            <a:srgbClr val="1F577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800" b="0" dirty="0">
                <a:solidFill>
                  <a:schemeClr val="bg1"/>
                </a:solidFill>
              </a:rPr>
              <a:t>Thesis Presentation, Cyprus, January  11, 2021</a:t>
            </a:r>
            <a:endParaRPr lang="fr-FR" altLang="en-US" sz="1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87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1F5773"/>
          </a:solidFill>
          <a:ln>
            <a:solidFill>
              <a:srgbClr val="00355E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l-GR" dirty="0"/>
              <a:t>Ζητούμενα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186766" cy="5184576"/>
          </a:xfrm>
        </p:spPr>
        <p:txBody>
          <a:bodyPr/>
          <a:lstStyle/>
          <a:p>
            <a:r>
              <a:rPr lang="el-GR" sz="2800" dirty="0">
                <a:latin typeface="+mj-lt"/>
              </a:rPr>
              <a:t>Εύρεση μηχανήματος για σκανάρισμα</a:t>
            </a:r>
          </a:p>
          <a:p>
            <a:r>
              <a:rPr lang="el-GR" sz="2800" dirty="0">
                <a:latin typeface="+mj-lt"/>
              </a:rPr>
              <a:t>Σκανάρισμα </a:t>
            </a:r>
            <a:r>
              <a:rPr lang="en-US" sz="2800" dirty="0">
                <a:latin typeface="+mj-lt"/>
              </a:rPr>
              <a:t>films </a:t>
            </a:r>
            <a:r>
              <a:rPr lang="el-GR" sz="2800" dirty="0">
                <a:latin typeface="+mj-lt"/>
              </a:rPr>
              <a:t>μικροσκοπίου σε καλή ποιότητα</a:t>
            </a:r>
          </a:p>
          <a:p>
            <a:r>
              <a:rPr lang="el-GR" sz="2800" dirty="0">
                <a:latin typeface="+mj-lt"/>
              </a:rPr>
              <a:t>Ένα πρόγραμμα για εύρεση πάχους μεμβράνης</a:t>
            </a:r>
            <a:endParaRPr lang="en-US" sz="2800" dirty="0">
              <a:latin typeface="+mj-lt"/>
            </a:endParaRPr>
          </a:p>
        </p:txBody>
      </p:sp>
      <p:pic>
        <p:nvPicPr>
          <p:cNvPr id="6" name="Picture 5" descr="A picture containing text, farm machine&#10;&#10;Description automatically generated">
            <a:extLst>
              <a:ext uri="{FF2B5EF4-FFF2-40B4-BE49-F238E27FC236}">
                <a16:creationId xmlns:a16="http://schemas.microsoft.com/office/drawing/2014/main" id="{B4B7CD6C-5EF1-4A69-BE4B-E91595689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38" y="3212976"/>
            <a:ext cx="7292243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54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901EB-59C8-49B1-B1AC-09CDE033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4B629-EF99-40DF-8A24-113801877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2800" dirty="0"/>
              <a:t>Επιλέχθηκε το </a:t>
            </a:r>
            <a:r>
              <a:rPr lang="en-US" sz="2800" dirty="0"/>
              <a:t>Epson Perfection V550 Photo</a:t>
            </a:r>
          </a:p>
          <a:p>
            <a:r>
              <a:rPr lang="el-GR" sz="2800" dirty="0"/>
              <a:t>Μπορεί να σκανάρει μέχρι και σε 8000 </a:t>
            </a:r>
            <a:r>
              <a:rPr lang="en-US" sz="2800" dirty="0"/>
              <a:t>ppi resolution</a:t>
            </a:r>
            <a:endParaRPr lang="el-GR" sz="2800" dirty="0"/>
          </a:p>
          <a:p>
            <a:r>
              <a:rPr lang="el-GR" sz="2800" dirty="0"/>
              <a:t>Μπορεί να σκανάρει </a:t>
            </a:r>
            <a:r>
              <a:rPr lang="en-US" sz="2800" dirty="0"/>
              <a:t>negative films </a:t>
            </a:r>
            <a:r>
              <a:rPr lang="el-GR" sz="2800" dirty="0"/>
              <a:t>στις διαστάσεις που απαιτούμε</a:t>
            </a:r>
            <a:endParaRPr lang="en-US" sz="2800" dirty="0"/>
          </a:p>
        </p:txBody>
      </p:sp>
      <p:pic>
        <p:nvPicPr>
          <p:cNvPr id="5" name="Picture 4" descr="A close - up of a computer&#10;&#10;Description automatically generated with low confidence">
            <a:extLst>
              <a:ext uri="{FF2B5EF4-FFF2-40B4-BE49-F238E27FC236}">
                <a16:creationId xmlns:a16="http://schemas.microsoft.com/office/drawing/2014/main" id="{26BB0DAB-3B07-4526-8EC8-DBF66C796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524" y="3333212"/>
            <a:ext cx="3528392" cy="2992215"/>
          </a:xfrm>
          <a:prstGeom prst="rect">
            <a:avLst/>
          </a:prstGeom>
        </p:spPr>
      </p:pic>
      <p:pic>
        <p:nvPicPr>
          <p:cNvPr id="7" name="Picture 6" descr="A black computer tower&#10;&#10;Description automatically generated with low confidence">
            <a:extLst>
              <a:ext uri="{FF2B5EF4-FFF2-40B4-BE49-F238E27FC236}">
                <a16:creationId xmlns:a16="http://schemas.microsoft.com/office/drawing/2014/main" id="{C2C58CA0-0846-49F8-B980-1704FB2271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50" y="3565120"/>
            <a:ext cx="3384376" cy="276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58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13E92-EED1-4E2B-9B00-5B320FE2E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Σκανάρισμα </a:t>
            </a:r>
            <a:r>
              <a:rPr lang="en-US" dirty="0"/>
              <a:t>films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C8A16-5136-45B8-ADA2-6E7B8D9B4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2800" dirty="0"/>
              <a:t>Έγιναν αρκετές δοκιμές σε διάφορα </a:t>
            </a:r>
            <a:r>
              <a:rPr lang="en-US" sz="2800" dirty="0"/>
              <a:t>resolutions</a:t>
            </a:r>
            <a:r>
              <a:rPr lang="el-GR" sz="2800" dirty="0"/>
              <a:t>.</a:t>
            </a:r>
          </a:p>
          <a:p>
            <a:r>
              <a:rPr lang="el-GR" sz="2800" dirty="0"/>
              <a:t>Επιλέχθηκε σκανάρισμα σε 8000 </a:t>
            </a:r>
            <a:r>
              <a:rPr lang="en-US" sz="2800" dirty="0"/>
              <a:t>ppi resolution </a:t>
            </a:r>
            <a:r>
              <a:rPr lang="el-GR" sz="2800" dirty="0"/>
              <a:t>με </a:t>
            </a:r>
            <a:r>
              <a:rPr lang="en-US" sz="2800" dirty="0"/>
              <a:t>grayscale </a:t>
            </a:r>
            <a:r>
              <a:rPr lang="el-GR" sz="2800" dirty="0"/>
              <a:t>και σε μορφή </a:t>
            </a:r>
            <a:r>
              <a:rPr lang="en-US" sz="2800" dirty="0"/>
              <a:t>.tiff</a:t>
            </a:r>
            <a:endParaRPr lang="el-GR" sz="2800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7D5E8C-D498-4026-8325-45BA0496E1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942138"/>
              </p:ext>
            </p:extLst>
          </p:nvPr>
        </p:nvGraphicFramePr>
        <p:xfrm>
          <a:off x="719572" y="2564904"/>
          <a:ext cx="7704856" cy="36397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5718">
                  <a:extLst>
                    <a:ext uri="{9D8B030D-6E8A-4147-A177-3AD203B41FA5}">
                      <a16:colId xmlns:a16="http://schemas.microsoft.com/office/drawing/2014/main" val="391189610"/>
                    </a:ext>
                  </a:extLst>
                </a:gridCol>
                <a:gridCol w="1625718">
                  <a:extLst>
                    <a:ext uri="{9D8B030D-6E8A-4147-A177-3AD203B41FA5}">
                      <a16:colId xmlns:a16="http://schemas.microsoft.com/office/drawing/2014/main" val="3740567978"/>
                    </a:ext>
                  </a:extLst>
                </a:gridCol>
                <a:gridCol w="1625718">
                  <a:extLst>
                    <a:ext uri="{9D8B030D-6E8A-4147-A177-3AD203B41FA5}">
                      <a16:colId xmlns:a16="http://schemas.microsoft.com/office/drawing/2014/main" val="3900201896"/>
                    </a:ext>
                  </a:extLst>
                </a:gridCol>
                <a:gridCol w="1625718">
                  <a:extLst>
                    <a:ext uri="{9D8B030D-6E8A-4147-A177-3AD203B41FA5}">
                      <a16:colId xmlns:a16="http://schemas.microsoft.com/office/drawing/2014/main" val="3454840406"/>
                    </a:ext>
                  </a:extLst>
                </a:gridCol>
                <a:gridCol w="1201984">
                  <a:extLst>
                    <a:ext uri="{9D8B030D-6E8A-4147-A177-3AD203B41FA5}">
                      <a16:colId xmlns:a16="http://schemas.microsoft.com/office/drawing/2014/main" val="1397818183"/>
                    </a:ext>
                  </a:extLst>
                </a:gridCol>
              </a:tblGrid>
              <a:tr h="20223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 dirty="0">
                          <a:effectLst/>
                        </a:rPr>
                        <a:t>Dimensions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Resolution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Grayscale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Size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8672716"/>
                  </a:ext>
                </a:extLst>
              </a:tr>
              <a:tr h="2864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Sample 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13190 x 22181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8000 x 8000 ppi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 dirty="0">
                          <a:effectLst/>
                        </a:rPr>
                        <a:t>Yes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294 MB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346190"/>
                  </a:ext>
                </a:extLst>
              </a:tr>
              <a:tr h="2864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Sample 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13939 x 22199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8000 x 8000 ppi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295 MB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6063412"/>
                  </a:ext>
                </a:extLst>
              </a:tr>
              <a:tr h="2864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Sample 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13939 x 22199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8000 x 8000 ppi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295 MB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4129578"/>
                  </a:ext>
                </a:extLst>
              </a:tr>
              <a:tr h="2864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Sample 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13911 x 22036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8000 x 8000 ppi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 dirty="0">
                          <a:effectLst/>
                        </a:rPr>
                        <a:t>Yes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292 MB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7893459"/>
                  </a:ext>
                </a:extLst>
              </a:tr>
              <a:tr h="2864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Sample 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14248 x 22021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8000 x 8000 ppi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299 MB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1586681"/>
                  </a:ext>
                </a:extLst>
              </a:tr>
              <a:tr h="2864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Sample 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13911 x 21176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8000 x 8000 ppi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280 MB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6808147"/>
                  </a:ext>
                </a:extLst>
              </a:tr>
              <a:tr h="2864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Sample 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14181 x 21621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8000 x 8000 ppi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292 MB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8108306"/>
                  </a:ext>
                </a:extLst>
              </a:tr>
              <a:tr h="2864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Sample 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14181 x 21765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8000 x 8000 ppi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294 MB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5281504"/>
                  </a:ext>
                </a:extLst>
              </a:tr>
              <a:tr h="2864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Sample 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14120 x 22081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8000 x 8000 ppi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297 MB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7243193"/>
                  </a:ext>
                </a:extLst>
              </a:tr>
              <a:tr h="2864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Sample 10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14119 x 21696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8000 x 8000 ppi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292 MB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2545604"/>
                  </a:ext>
                </a:extLst>
              </a:tr>
              <a:tr h="2864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Sample 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14261 x 22105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8000 x 8000 ppi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300 MB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0323434"/>
                  </a:ext>
                </a:extLst>
              </a:tr>
              <a:tr h="2864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Sample 12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14119 x 21489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8000 x 8000 ppi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 dirty="0">
                          <a:effectLst/>
                        </a:rPr>
                        <a:t>289 MB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6724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308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5A4B-43B7-4861-9A0C-AB689EDF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Σκανάρισμα </a:t>
            </a:r>
            <a:r>
              <a:rPr lang="en-US" dirty="0"/>
              <a:t>films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D76D8F0-66EC-4850-8A48-A28F6D0C01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295" b="13042"/>
          <a:stretch/>
        </p:blipFill>
        <p:spPr>
          <a:xfrm>
            <a:off x="827584" y="1062659"/>
            <a:ext cx="3600400" cy="4896018"/>
          </a:xfrm>
          <a:prstGeom prst="rect">
            <a:avLst/>
          </a:prstGeom>
        </p:spPr>
      </p:pic>
      <p:pic>
        <p:nvPicPr>
          <p:cNvPr id="7" name="Picture 6" descr="A picture containing text, old&#10;&#10;Description automatically generated">
            <a:extLst>
              <a:ext uri="{FF2B5EF4-FFF2-40B4-BE49-F238E27FC236}">
                <a16:creationId xmlns:a16="http://schemas.microsoft.com/office/drawing/2014/main" id="{5EBCA2AA-E268-42D0-AD69-ED42D32C6E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9"/>
          <a:stretch/>
        </p:blipFill>
        <p:spPr>
          <a:xfrm>
            <a:off x="4772394" y="1062659"/>
            <a:ext cx="3544022" cy="489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60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9B52-7D91-475F-B38B-2FF854C52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7325C-D5E4-4E6D-8DA0-DF285C0BA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2800" dirty="0"/>
              <a:t>Θέλαμε ένα αλγόριθμο ο οποίος θα μας βοηθούσε να απομονώσουμε το κομμάτι που θέλουμε να μετρήσουμε</a:t>
            </a:r>
          </a:p>
          <a:p>
            <a:r>
              <a:rPr lang="el-GR" sz="2800" dirty="0"/>
              <a:t>Μελετήσαμε </a:t>
            </a:r>
            <a:r>
              <a:rPr lang="en-US" sz="2800" dirty="0"/>
              <a:t>supervised </a:t>
            </a:r>
            <a:r>
              <a:rPr lang="el-GR" sz="2800" dirty="0"/>
              <a:t>και </a:t>
            </a:r>
            <a:r>
              <a:rPr lang="en-US" sz="2800" dirty="0"/>
              <a:t>unsupervised </a:t>
            </a:r>
            <a:r>
              <a:rPr lang="el-GR" sz="2800" dirty="0"/>
              <a:t>αλγόριθμους</a:t>
            </a:r>
          </a:p>
          <a:p>
            <a:r>
              <a:rPr lang="el-GR" sz="2800" dirty="0"/>
              <a:t>Καταλήξαμε ότι οι μόνοι αλγόριθμοι που δούλευαν ήταν οι </a:t>
            </a:r>
            <a:r>
              <a:rPr lang="en-US" sz="2800" dirty="0"/>
              <a:t>unsupervised</a:t>
            </a:r>
            <a:endParaRPr lang="el-GR" sz="2800" dirty="0"/>
          </a:p>
          <a:p>
            <a:r>
              <a:rPr lang="el-GR" sz="2800" dirty="0"/>
              <a:t>Μελετήθηκαν οι </a:t>
            </a:r>
            <a:r>
              <a:rPr lang="en-US" sz="2800" dirty="0"/>
              <a:t>Canny edges, K-means </a:t>
            </a:r>
            <a:r>
              <a:rPr lang="el-GR" sz="2800" dirty="0"/>
              <a:t>και </a:t>
            </a:r>
            <a:r>
              <a:rPr lang="en-US" sz="2800" dirty="0"/>
              <a:t>Chan Vese</a:t>
            </a:r>
          </a:p>
        </p:txBody>
      </p:sp>
    </p:spTree>
    <p:extLst>
      <p:ext uri="{BB962C8B-B14F-4D97-AF65-F5344CB8AC3E}">
        <p14:creationId xmlns:p14="http://schemas.microsoft.com/office/powerpoint/2010/main" val="4227497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F0DB-6976-47B3-A8F7-A5028653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F505F-77FA-4017-A029-060E705DC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2800" dirty="0"/>
              <a:t>Το Canny edges detection μπορούσε να καθορίσει ακμές πολύ γρήγορα και σε ολόκληρο το film</a:t>
            </a:r>
            <a:r>
              <a:rPr lang="en-US" sz="2800" dirty="0"/>
              <a:t>.</a:t>
            </a:r>
          </a:p>
          <a:p>
            <a:r>
              <a:rPr lang="el-GR" sz="2800" dirty="0"/>
              <a:t>Παίρνει πολλές λεπτομέρειες</a:t>
            </a:r>
            <a:endParaRPr lang="en-US" sz="2800" dirty="0"/>
          </a:p>
        </p:txBody>
      </p:sp>
      <p:pic>
        <p:nvPicPr>
          <p:cNvPr id="3074" name="Picture 1">
            <a:extLst>
              <a:ext uri="{FF2B5EF4-FFF2-40B4-BE49-F238E27FC236}">
                <a16:creationId xmlns:a16="http://schemas.microsoft.com/office/drawing/2014/main" id="{870CA796-1232-41FC-9ACF-D4B750D8C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287" y="3046970"/>
            <a:ext cx="5328592" cy="330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2448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58F20-64F1-41D1-B94A-8708BE2BF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E6A9F-5E62-4DBD-AE73-F00C7BCD5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Χωρίζει τα χρώματα της εικόνας σε </a:t>
            </a:r>
            <a:r>
              <a:rPr lang="en-US" dirty="0"/>
              <a:t>clusters</a:t>
            </a:r>
            <a:r>
              <a:rPr lang="el-GR" dirty="0"/>
              <a:t> ανάλογα με το πόσο όμοια είναι το ένα με το άλλο</a:t>
            </a:r>
            <a:endParaRPr lang="en-US" dirty="0"/>
          </a:p>
        </p:txBody>
      </p:sp>
      <p:pic>
        <p:nvPicPr>
          <p:cNvPr id="4098" name="Picture 1">
            <a:extLst>
              <a:ext uri="{FF2B5EF4-FFF2-40B4-BE49-F238E27FC236}">
                <a16:creationId xmlns:a16="http://schemas.microsoft.com/office/drawing/2014/main" id="{81841072-FE01-4E02-9A55-AB553D5B6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30" y="2636912"/>
            <a:ext cx="6258540" cy="3711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960464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l-GR" sz="36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l-GR" sz="36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Balance</Template>
  <TotalTime>8918</TotalTime>
  <Words>909</Words>
  <Application>Microsoft Office PowerPoint</Application>
  <PresentationFormat>On-screen Show (4:3)</PresentationFormat>
  <Paragraphs>178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Courier New</vt:lpstr>
      <vt:lpstr>Tahoma</vt:lpstr>
      <vt:lpstr>Times New Roman</vt:lpstr>
      <vt:lpstr>Default Design</vt:lpstr>
      <vt:lpstr>Ψηφιοποίηση Εικόνων Μικροσκοπίου</vt:lpstr>
      <vt:lpstr>Κίνητρο</vt:lpstr>
      <vt:lpstr>Ζητούμενα</vt:lpstr>
      <vt:lpstr>Scanner</vt:lpstr>
      <vt:lpstr>Σκανάρισμα films</vt:lpstr>
      <vt:lpstr>Σκανάρισμα films</vt:lpstr>
      <vt:lpstr>Image segmentation algorithms</vt:lpstr>
      <vt:lpstr>Canny Edges</vt:lpstr>
      <vt:lpstr>K-Means</vt:lpstr>
      <vt:lpstr>Chan Vese</vt:lpstr>
      <vt:lpstr>Image segmentation algorithms</vt:lpstr>
      <vt:lpstr>Παλιά έκδοση του προγράμματος</vt:lpstr>
      <vt:lpstr>Παλιά έκδοση του προγράμματος</vt:lpstr>
      <vt:lpstr>Χειροκίνητη Επιλογή μεμβράνης</vt:lpstr>
      <vt:lpstr>Εύρεση σκελετού του κομματιού</vt:lpstr>
      <vt:lpstr>Υπολογισμός κάθετων γραμμών</vt:lpstr>
      <vt:lpstr>Μετατροπή αποστάσεων σε πραγματική κλίμακα</vt:lpstr>
      <vt:lpstr>Μετατροπή αποστάσεων σε πραγματική κλίμακα</vt:lpstr>
      <vt:lpstr>Αποτελέσματα</vt:lpstr>
      <vt:lpstr>Unet</vt:lpstr>
      <vt:lpstr>Unet Training</vt:lpstr>
      <vt:lpstr>Unet Training</vt:lpstr>
      <vt:lpstr>Ενσωμάτωση Unet στο πρόγραμμα</vt:lpstr>
      <vt:lpstr>Παράδειγμα</vt:lpstr>
      <vt:lpstr>Unet Conclusion</vt:lpstr>
      <vt:lpstr>Συμπεράσματα</vt:lpstr>
      <vt:lpstr>Future Work</vt:lpstr>
      <vt:lpstr>Background: Frameworks</vt:lpstr>
      <vt:lpstr>Ψηφιοποίηση Εικόνων Μικροσκοπίου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Exploration of Telco Big Data with Compression and Decaying</dc:title>
  <dc:subject>University of Cyprus</dc:subject>
  <dc:creator>Demetris Zeinalipour;Costantinos Costa</dc:creator>
  <cp:lastModifiedBy>Gregoris Gregoriadis</cp:lastModifiedBy>
  <cp:revision>938</cp:revision>
  <cp:lastPrinted>2005-08-16T19:27:47Z</cp:lastPrinted>
  <dcterms:created xsi:type="dcterms:W3CDTF">2016-03-24T13:15:50Z</dcterms:created>
  <dcterms:modified xsi:type="dcterms:W3CDTF">2021-01-12T07:44:36Z</dcterms:modified>
</cp:coreProperties>
</file>